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17"/>
  </p:notesMasterIdLst>
  <p:sldIdLst>
    <p:sldId id="265" r:id="rId3"/>
    <p:sldId id="294" r:id="rId4"/>
    <p:sldId id="267" r:id="rId5"/>
    <p:sldId id="286" r:id="rId6"/>
    <p:sldId id="285" r:id="rId7"/>
    <p:sldId id="283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65"/>
    <a:srgbClr val="004061"/>
    <a:srgbClr val="0B5879"/>
    <a:srgbClr val="497593"/>
    <a:srgbClr val="7B98B2"/>
    <a:srgbClr val="B3C3D3"/>
    <a:srgbClr val="772432"/>
    <a:srgbClr val="571D29"/>
    <a:srgbClr val="FEEE9F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/>
    <p:restoredTop sz="93946"/>
  </p:normalViewPr>
  <p:slideViewPr>
    <p:cSldViewPr snapToGrid="0" snapToObjects="1">
      <p:cViewPr varScale="1">
        <p:scale>
          <a:sx n="73" d="100"/>
          <a:sy n="73" d="100"/>
        </p:scale>
        <p:origin x="76" y="256"/>
      </p:cViewPr>
      <p:guideLst/>
    </p:cSldViewPr>
  </p:slideViewPr>
  <p:outlineViewPr>
    <p:cViewPr>
      <p:scale>
        <a:sx n="75" d="100"/>
        <a:sy n="75" d="100"/>
      </p:scale>
      <p:origin x="0" y="-6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65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A31F6-308B-C3CD-50B6-F93A43EBE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582671-BAC3-F338-0A69-7860454C1F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AC1D6D-992A-440D-F2E4-7B802CB52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C9AC8-C01F-C0D2-BAC1-805F7B94A3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93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4D83B-51EA-C32E-31F2-444776C8C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3A4FC0-5A42-04F1-8423-9019940548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393603-0CD2-D690-84CB-256245B0F8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4D8C5-980F-751B-9C62-D9B3D2CB2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20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CDA3A-34B3-4035-A543-C4CE6A25C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D95B32-7B9B-C297-C189-1BD9CA4270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B34C4D-59BB-89D0-563F-9AF6EA4C3D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B595E-E7A1-7430-EDBA-20AA52A5CC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09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A18C6-804B-2DE8-A1BF-C1A8560EE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D498B2-F303-6F9D-EE12-7E96C8B04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34A594-353D-19E7-479E-17A162BC03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9E75C-C8CD-133A-9E42-96A4BA3A8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00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70BF5-4A40-D18C-33A1-872E1D795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C213D8-314D-124C-8117-E83149E155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2261D6-561B-4C90-E5C3-43F147C4B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189E6-1F2E-26C7-953B-0C2ADE560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12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E3C4A-DA92-97F8-B442-68C567910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74F2B4-F36F-EFD1-6381-1B0318DD8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1ADEC6-1137-B6A8-FAF6-35BD7EFDD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B6F81-B7A6-BA0C-4B0A-2A02D2DDEA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16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24DAA-ECE4-DF99-31B7-BB1FF8A78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1EAEAE-CF3E-D0D8-1E9E-4639E194EE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0E06FA-4DEC-BC03-853D-0CC69D98FF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4999C-6895-EC06-1B62-07C64FF03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05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8215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4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C87F3A34-CF61-F141-93C0-6DE54B2DD9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5DE73A33-9ADA-F148-B386-F315B6C1AD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9C90977C-C1E6-2A44-A097-EEB7FE5867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00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7">
            <a:extLst>
              <a:ext uri="{FF2B5EF4-FFF2-40B4-BE49-F238E27FC236}">
                <a16:creationId xmlns:a16="http://schemas.microsoft.com/office/drawing/2014/main" id="{A288E18B-033E-A44C-8898-F37C4900EC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3424F4-4D46-8844-8BFC-2705771EBE8F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86E8A4-D3AF-3F49-92B4-CD48A44E0F2A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tx1">
              <a:alpha val="10000"/>
            </a:schemeClr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tx1">
              <a:alpha val="10000"/>
            </a:schemeClr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tx1">
              <a:alpha val="10000"/>
            </a:schemeClr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B08850D-4BB6-9B4A-BD38-F67B372135E5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9EF5668-8784-CD4A-AF0C-FFDE6F7B74F6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C27FCFA8-EAEC-DB4C-BDE1-6A677569A6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34E530-1F84-824F-A028-D69E97EA42DE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5851D19-3558-8547-9B05-D02951E476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7F8834BB-4D10-FF47-A156-295BAAD92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70EED7-D367-6B4C-8EC7-CE97D0D7D127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398F2845-19C3-F84C-B7B0-4BF7D6320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FDE797-A237-A544-9EF3-41EEC6774AF5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4D89117C-793E-C74A-A3AD-0EA7A03CF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BA3591F-A97B-7B4D-9589-E936596618B7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117D0EBC-62DA-2C45-B1C5-72E96B55C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B6EBAA-75A6-C94A-8351-1846077E50F8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F2255F16-6C98-FB4C-95ED-2853B815BA2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908B2B50-7111-B348-AA9A-C1CC452EBB6C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20" Type="http://schemas.openxmlformats.org/officeDocument/2006/relationships/image" Target="../media/image1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theme" Target="../theme/theme2.xml"/><Relationship Id="rId18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68" userDrawn="1">
          <p15:clr>
            <a:srgbClr val="F26B43"/>
          </p15:clr>
        </p15:guide>
        <p15:guide id="8" pos="7512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7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us02web.zoom.us/j/84094774161" TargetMode="Externa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hyperlink" Target="219%20Division%20Link" TargetMode="Externa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hyperlink" Target="https://www.google.com/maps/d/edit?mid=1xdJzntRUC5z-HPGGi0f45mqam_qjZHU&amp;usp=sharing" TargetMode="Externa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4A99F-1B33-ED47-9169-3AAE7F340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5623" y="4362994"/>
            <a:ext cx="9144000" cy="714103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District Alignment Committee </a:t>
            </a:r>
            <a:br>
              <a:rPr lang="en-US" dirty="0"/>
            </a:br>
            <a:r>
              <a:rPr lang="en-US" dirty="0"/>
              <a:t>Working Maps and Information about alignment including upcoming Townhall Q&amp;A</a:t>
            </a:r>
          </a:p>
        </p:txBody>
      </p:sp>
    </p:spTree>
    <p:extLst>
      <p:ext uri="{BB962C8B-B14F-4D97-AF65-F5344CB8AC3E}">
        <p14:creationId xmlns:p14="http://schemas.microsoft.com/office/powerpoint/2010/main" val="24828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66B4D-7BFD-E272-C0B7-A9DBDD526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56178-CAB5-DAB7-B365-32F4A203B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8" y="83538"/>
            <a:ext cx="6301502" cy="610729"/>
          </a:xfrm>
        </p:spPr>
        <p:txBody>
          <a:bodyPr>
            <a:normAutofit/>
          </a:bodyPr>
          <a:lstStyle/>
          <a:p>
            <a:r>
              <a:rPr lang="en-US" dirty="0"/>
              <a:t>Division C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09573DE-2761-C115-F81B-83864BE136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9467" y="694267"/>
            <a:ext cx="11116733" cy="54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62061-87D1-E014-79BE-857D26DB9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4777-9C4E-0FEC-9C95-E460BDC9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8" y="83538"/>
            <a:ext cx="6301502" cy="610729"/>
          </a:xfrm>
        </p:spPr>
        <p:txBody>
          <a:bodyPr>
            <a:normAutofit/>
          </a:bodyPr>
          <a:lstStyle/>
          <a:p>
            <a:r>
              <a:rPr lang="en-US" dirty="0"/>
              <a:t>Division D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F4A6CB0-DC8C-DE44-9F44-CD87990AD2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7813" y="626533"/>
            <a:ext cx="11355387" cy="545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04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2EECC-3E86-A9B2-5F42-8771CD951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85E5E-9685-E8C2-5E50-FEF5F5426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8" y="83538"/>
            <a:ext cx="6301502" cy="610729"/>
          </a:xfrm>
        </p:spPr>
        <p:txBody>
          <a:bodyPr>
            <a:normAutofit/>
          </a:bodyPr>
          <a:lstStyle/>
          <a:p>
            <a:r>
              <a:rPr lang="en-US" dirty="0"/>
              <a:t>Division E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1F0166C-DB90-3FE5-72AE-6E886D654D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7813" y="601133"/>
            <a:ext cx="11253787" cy="547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14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F3ED7-7F68-2D70-47E6-86BA9367C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D5D31-F56F-DB21-869E-2B997FB1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8" y="83538"/>
            <a:ext cx="6301502" cy="610729"/>
          </a:xfrm>
        </p:spPr>
        <p:txBody>
          <a:bodyPr>
            <a:normAutofit/>
          </a:bodyPr>
          <a:lstStyle/>
          <a:p>
            <a:r>
              <a:rPr lang="en-US" dirty="0"/>
              <a:t>Division F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47F87C1-6AF3-F66C-1DF0-34F2F5A067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7813" y="635000"/>
            <a:ext cx="11109854" cy="523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57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60F2-0FDA-C44C-8AC9-154C3EAE0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District 219 Realignment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38710-F1A1-3E48-AC35-A7B4FF592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0867" y="2841158"/>
            <a:ext cx="9144000" cy="914400"/>
          </a:xfrm>
        </p:spPr>
        <p:txBody>
          <a:bodyPr/>
          <a:lstStyle/>
          <a:p>
            <a:r>
              <a:rPr lang="en-US" dirty="0"/>
              <a:t>Questions on Alignment????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39A811-11FC-12A6-7DC9-316E1A99AE92}"/>
              </a:ext>
            </a:extLst>
          </p:cNvPr>
          <p:cNvSpPr txBox="1">
            <a:spLocks/>
          </p:cNvSpPr>
          <p:nvPr/>
        </p:nvSpPr>
        <p:spPr>
          <a:xfrm>
            <a:off x="1524000" y="3921250"/>
            <a:ext cx="91440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Town Hall Q&amp;A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4C76B1-2439-DB2F-9397-85160459B1B9}"/>
              </a:ext>
            </a:extLst>
          </p:cNvPr>
          <p:cNvSpPr txBox="1">
            <a:spLocks/>
          </p:cNvSpPr>
          <p:nvPr/>
        </p:nvSpPr>
        <p:spPr>
          <a:xfrm>
            <a:off x="1430867" y="4504266"/>
            <a:ext cx="91440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March 12, 8:00 PM – 9:00 PM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5AA86-6ED9-8E65-3ABB-F0A8292E709A}"/>
              </a:ext>
            </a:extLst>
          </p:cNvPr>
          <p:cNvSpPr txBox="1"/>
          <p:nvPr/>
        </p:nvSpPr>
        <p:spPr>
          <a:xfrm>
            <a:off x="3869267" y="5733998"/>
            <a:ext cx="4622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https://us02web.zoom.us/j/84094774161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5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43F82-6DCA-5455-32D0-5AE1D38EC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EDFE1-1613-04DC-94D9-9D15106609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District 219 Realignment Committee Report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93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Committee Membership          Additional Advisors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4" y="1520042"/>
            <a:ext cx="4956854" cy="4358244"/>
          </a:xfrm>
        </p:spPr>
        <p:txBody>
          <a:bodyPr>
            <a:normAutofit/>
          </a:bodyPr>
          <a:lstStyle/>
          <a:p>
            <a:r>
              <a:rPr lang="en-US" dirty="0"/>
              <a:t>Leonard Taylor – D10</a:t>
            </a:r>
          </a:p>
          <a:p>
            <a:r>
              <a:rPr lang="en-US" dirty="0"/>
              <a:t>Steff Hill – D10</a:t>
            </a:r>
          </a:p>
          <a:p>
            <a:r>
              <a:rPr lang="en-US" dirty="0"/>
              <a:t>Allison Blakeman – D10</a:t>
            </a:r>
          </a:p>
          <a:p>
            <a:r>
              <a:rPr lang="en-US" dirty="0"/>
              <a:t>William McGee – D10</a:t>
            </a:r>
          </a:p>
          <a:p>
            <a:r>
              <a:rPr lang="en-US" dirty="0"/>
              <a:t>Stephanie Scott – D13</a:t>
            </a:r>
          </a:p>
          <a:p>
            <a:r>
              <a:rPr lang="en-US" dirty="0"/>
              <a:t>Carly Chiavaroli – D13</a:t>
            </a:r>
          </a:p>
          <a:p>
            <a:r>
              <a:rPr lang="en-US" dirty="0"/>
              <a:t>Tamika Leslie – D13</a:t>
            </a:r>
          </a:p>
          <a:p>
            <a:r>
              <a:rPr lang="en-US" dirty="0"/>
              <a:t>Dave Wiley – D10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48C2E7-6191-B49D-2F0F-E636B2CF9E34}"/>
              </a:ext>
            </a:extLst>
          </p:cNvPr>
          <p:cNvSpPr txBox="1">
            <a:spLocks/>
          </p:cNvSpPr>
          <p:nvPr/>
        </p:nvSpPr>
        <p:spPr>
          <a:xfrm>
            <a:off x="6717872" y="1426965"/>
            <a:ext cx="4956854" cy="4358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Deonna Moore Taylor – D10</a:t>
            </a:r>
          </a:p>
          <a:p>
            <a:r>
              <a:rPr lang="en-US" dirty="0"/>
              <a:t>Kathy Wolfe – D13</a:t>
            </a:r>
          </a:p>
          <a:p>
            <a:r>
              <a:rPr lang="en-US" dirty="0"/>
              <a:t>Jing Humphreys – D13</a:t>
            </a:r>
          </a:p>
          <a:p>
            <a:r>
              <a:rPr lang="en-US" dirty="0"/>
              <a:t>Melissa </a:t>
            </a:r>
            <a:r>
              <a:rPr lang="en-US" dirty="0" err="1"/>
              <a:t>McGavick</a:t>
            </a:r>
            <a:r>
              <a:rPr lang="en-US" dirty="0"/>
              <a:t> – D13</a:t>
            </a:r>
          </a:p>
          <a:p>
            <a:r>
              <a:rPr lang="en-US" dirty="0"/>
              <a:t>Rhonda Mauer – D13</a:t>
            </a:r>
          </a:p>
          <a:p>
            <a:r>
              <a:rPr lang="en-US" dirty="0"/>
              <a:t>Lorie Davis – D13</a:t>
            </a:r>
          </a:p>
          <a:p>
            <a:r>
              <a:rPr lang="en-US" dirty="0"/>
              <a:t>Javi Diaz – D10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7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EE165-720B-697F-9FF6-2D0C36914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1EFB8-BF1C-E0F8-EA0D-AD0F62DF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Realignment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CBBF8-6A5E-7EE7-3E4C-9DD6083AB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Looked at the Realignment for 7, 6, 5 and 4 Divisions.</a:t>
            </a:r>
          </a:p>
          <a:p>
            <a:pPr lvl="1"/>
            <a:r>
              <a:rPr lang="en-US" dirty="0"/>
              <a:t>After looking at all the Division options – 6 was the general consensus choice.</a:t>
            </a:r>
          </a:p>
          <a:p>
            <a:r>
              <a:rPr lang="en-US" dirty="0"/>
              <a:t>Took into consideration current alignments and primarily location. </a:t>
            </a:r>
          </a:p>
          <a:p>
            <a:r>
              <a:rPr lang="en-US" dirty="0"/>
              <a:t>Most adjustments were renaming the Divisions/Areas</a:t>
            </a:r>
          </a:p>
          <a:p>
            <a:r>
              <a:rPr lang="en-US" dirty="0"/>
              <a:t>Areas are similar in size to previous alignments.</a:t>
            </a:r>
          </a:p>
          <a:p>
            <a:r>
              <a:rPr lang="en-US" dirty="0"/>
              <a:t>Divisions are similar in size to previous alignments.</a:t>
            </a:r>
          </a:p>
          <a:p>
            <a:r>
              <a:rPr lang="en-US" dirty="0"/>
              <a:t>Previous Division alignment was 7 Divisions; Alignment Committee reduced the Division number to 6.</a:t>
            </a:r>
          </a:p>
          <a:p>
            <a:r>
              <a:rPr lang="en-US" dirty="0"/>
              <a:t>Six Divisions Create 2 main hubs – Pittsburgh and Cleveland</a:t>
            </a:r>
          </a:p>
        </p:txBody>
      </p:sp>
    </p:spTree>
    <p:extLst>
      <p:ext uri="{BB962C8B-B14F-4D97-AF65-F5344CB8AC3E}">
        <p14:creationId xmlns:p14="http://schemas.microsoft.com/office/powerpoint/2010/main" val="387699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69485-601C-6254-F9F2-236697B44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1258E-3607-14AA-A81E-F81BE7CE1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Realignment Guidelines Followed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B3D04-6A7F-7070-C027-D5616A24E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Six Divisions in Realignment. </a:t>
            </a:r>
          </a:p>
          <a:p>
            <a:r>
              <a:rPr lang="en-US" dirty="0"/>
              <a:t>Divisions labelled left(West) to right(East) on the map A thru E</a:t>
            </a:r>
          </a:p>
          <a:p>
            <a:r>
              <a:rPr lang="en-US" dirty="0"/>
              <a:t>Each Division must have at least 4 areas(per Toastmaster Guidelines).</a:t>
            </a:r>
          </a:p>
          <a:p>
            <a:r>
              <a:rPr lang="en-US" dirty="0"/>
              <a:t>Each Area must have 4-6 Clubs(per Toastmaster Guidelines).</a:t>
            </a:r>
          </a:p>
          <a:p>
            <a:pPr lvl="1"/>
            <a:r>
              <a:rPr lang="en-US" dirty="0"/>
              <a:t>Division A – Areas Begin with 10 thru 19 if needed</a:t>
            </a:r>
          </a:p>
          <a:p>
            <a:pPr lvl="1"/>
            <a:r>
              <a:rPr lang="en-US" dirty="0"/>
              <a:t>Division B – Areas Begin with 20 thru 29 if needed</a:t>
            </a:r>
          </a:p>
          <a:p>
            <a:pPr lvl="1"/>
            <a:r>
              <a:rPr lang="en-US" dirty="0"/>
              <a:t>Division C – Areas Begin with 30 thru 39 if needed</a:t>
            </a:r>
          </a:p>
          <a:p>
            <a:pPr lvl="1"/>
            <a:r>
              <a:rPr lang="en-US" dirty="0"/>
              <a:t>Division D – Areas Begin with 40 thru 49 if needed</a:t>
            </a:r>
          </a:p>
          <a:p>
            <a:pPr lvl="1"/>
            <a:r>
              <a:rPr lang="en-US" dirty="0"/>
              <a:t>Division E – Areas Being with 50 thru 59 if needed</a:t>
            </a:r>
          </a:p>
          <a:p>
            <a:pPr lvl="1"/>
            <a:r>
              <a:rPr lang="en-US" dirty="0"/>
              <a:t>Division F – Areas Begin with 60 thru 69 if needed</a:t>
            </a:r>
          </a:p>
          <a:p>
            <a:pPr lvl="1"/>
            <a:r>
              <a:rPr lang="en-US" dirty="0"/>
              <a:t>X – Will be removed for Final.  Anticipated Suspended Clubs.</a:t>
            </a:r>
          </a:p>
        </p:txBody>
      </p:sp>
    </p:spTree>
    <p:extLst>
      <p:ext uri="{BB962C8B-B14F-4D97-AF65-F5344CB8AC3E}">
        <p14:creationId xmlns:p14="http://schemas.microsoft.com/office/powerpoint/2010/main" val="159264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ADA1-3551-114F-9BA7-2841D0CB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8" y="83538"/>
            <a:ext cx="3053369" cy="1027243"/>
          </a:xfrm>
        </p:spPr>
        <p:txBody>
          <a:bodyPr>
            <a:normAutofit/>
          </a:bodyPr>
          <a:lstStyle/>
          <a:p>
            <a:r>
              <a:rPr lang="en-US" dirty="0"/>
              <a:t>Six Divisions</a:t>
            </a:r>
          </a:p>
        </p:txBody>
      </p:sp>
      <p:pic>
        <p:nvPicPr>
          <p:cNvPr id="6" name="Content Placeholder 5" descr="A map with different colored pins&#10;&#10;AI-generated content may be incorrect.">
            <a:extLst>
              <a:ext uri="{FF2B5EF4-FFF2-40B4-BE49-F238E27FC236}">
                <a16:creationId xmlns:a16="http://schemas.microsoft.com/office/drawing/2014/main" id="{1EFAC89B-9FD9-35A2-CF38-8709EC26F1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363028" y="206276"/>
            <a:ext cx="8611368" cy="5744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C759E3-4BC6-C03D-41F0-14BBDBA905C5}"/>
              </a:ext>
            </a:extLst>
          </p:cNvPr>
          <p:cNvSpPr txBox="1"/>
          <p:nvPr/>
        </p:nvSpPr>
        <p:spPr>
          <a:xfrm>
            <a:off x="150098" y="1154565"/>
            <a:ext cx="2985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 action="ppaction://hlinkfile"/>
              </a:rPr>
              <a:t>https://www.google.com/maps/d/edit?mid=1d5MjKaMATCNwMtxML-ksDYRDFt15tjs&amp;usp=sharing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539B7-38D4-89CA-9445-95C76E9B525D}"/>
              </a:ext>
            </a:extLst>
          </p:cNvPr>
          <p:cNvSpPr txBox="1"/>
          <p:nvPr/>
        </p:nvSpPr>
        <p:spPr>
          <a:xfrm>
            <a:off x="104070" y="2802467"/>
            <a:ext cx="3145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 more Interactive View use Link above to Current Division Map</a:t>
            </a:r>
          </a:p>
        </p:txBody>
      </p:sp>
    </p:spTree>
    <p:extLst>
      <p:ext uri="{BB962C8B-B14F-4D97-AF65-F5344CB8AC3E}">
        <p14:creationId xmlns:p14="http://schemas.microsoft.com/office/powerpoint/2010/main" val="383773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9054A-D246-4E71-D952-1DCEE6A9C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DE333-3A01-AEB5-5AB2-80088B1D1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8" y="83538"/>
            <a:ext cx="3099396" cy="1027243"/>
          </a:xfrm>
        </p:spPr>
        <p:txBody>
          <a:bodyPr>
            <a:normAutofit fontScale="90000"/>
          </a:bodyPr>
          <a:lstStyle/>
          <a:p>
            <a:r>
              <a:rPr lang="en-US" dirty="0"/>
              <a:t>Area Breakout</a:t>
            </a:r>
            <a:br>
              <a:rPr lang="en-US" dirty="0"/>
            </a:br>
            <a:r>
              <a:rPr lang="en-US" dirty="0"/>
              <a:t>27 Areas Total</a:t>
            </a:r>
          </a:p>
        </p:txBody>
      </p:sp>
      <p:pic>
        <p:nvPicPr>
          <p:cNvPr id="6" name="Content Placeholder 5" descr="A map with different colored pins&#10;&#10;AI-generated content may be incorrect.">
            <a:extLst>
              <a:ext uri="{FF2B5EF4-FFF2-40B4-BE49-F238E27FC236}">
                <a16:creationId xmlns:a16="http://schemas.microsoft.com/office/drawing/2014/main" id="{70DA35E1-529F-9485-D8F5-072443380E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363028" y="206276"/>
            <a:ext cx="8611368" cy="5744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D0308F-E5C5-78D8-C7B5-B30999363E55}"/>
              </a:ext>
            </a:extLst>
          </p:cNvPr>
          <p:cNvSpPr txBox="1"/>
          <p:nvPr/>
        </p:nvSpPr>
        <p:spPr>
          <a:xfrm>
            <a:off x="150098" y="1154565"/>
            <a:ext cx="2985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https://www.google.com/maps/d/edit?mid=1xdJzntRUC5z-HPGGi0f45mqam_qjZHU&amp;usp=sharing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E562A-5D3B-396A-8288-4F8775EE43AC}"/>
              </a:ext>
            </a:extLst>
          </p:cNvPr>
          <p:cNvSpPr txBox="1"/>
          <p:nvPr/>
        </p:nvSpPr>
        <p:spPr>
          <a:xfrm>
            <a:off x="104070" y="2802467"/>
            <a:ext cx="3145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 more interactive view –Use Link Above to Current Area Map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0F9CB5-FD4C-D96E-876E-CFF703B8912E}"/>
              </a:ext>
            </a:extLst>
          </p:cNvPr>
          <p:cNvSpPr txBox="1">
            <a:spLocks/>
          </p:cNvSpPr>
          <p:nvPr/>
        </p:nvSpPr>
        <p:spPr>
          <a:xfrm>
            <a:off x="361765" y="3866875"/>
            <a:ext cx="2610035" cy="2084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Div A – 5 Areas</a:t>
            </a:r>
          </a:p>
          <a:p>
            <a:r>
              <a:rPr lang="en-US" sz="2400" dirty="0"/>
              <a:t>Div B – 5 Areas</a:t>
            </a:r>
          </a:p>
          <a:p>
            <a:r>
              <a:rPr lang="en-US" sz="2400" dirty="0"/>
              <a:t>Div C – 5 Areas</a:t>
            </a:r>
          </a:p>
          <a:p>
            <a:r>
              <a:rPr lang="en-US" sz="2400" dirty="0"/>
              <a:t>Div D – 4 Areas</a:t>
            </a:r>
          </a:p>
          <a:p>
            <a:r>
              <a:rPr lang="en-US" sz="2400" dirty="0"/>
              <a:t>Div E – 4 Areas</a:t>
            </a:r>
          </a:p>
          <a:p>
            <a:r>
              <a:rPr lang="en-US" sz="2400" dirty="0"/>
              <a:t>Div F – 4 Areas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157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CF5E5-D3C0-640E-C06F-5EB651BE6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274E-4065-6D81-091B-3B7A25EC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8" y="83538"/>
            <a:ext cx="6301502" cy="610729"/>
          </a:xfrm>
        </p:spPr>
        <p:txBody>
          <a:bodyPr>
            <a:normAutofit/>
          </a:bodyPr>
          <a:lstStyle/>
          <a:p>
            <a:r>
              <a:rPr lang="en-US" dirty="0"/>
              <a:t>Division A </a:t>
            </a:r>
          </a:p>
        </p:txBody>
      </p:sp>
      <p:pic>
        <p:nvPicPr>
          <p:cNvPr id="10" name="Content Placeholder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50BCF70-050B-45E9-32B2-8CB36F175C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89000" y="694267"/>
            <a:ext cx="9990667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23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97FDD-3150-00D1-65F9-F0BDAE1D1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A5A9E-F1C7-F8AA-DF22-EBF58F47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8" y="83538"/>
            <a:ext cx="6301502" cy="610729"/>
          </a:xfrm>
        </p:spPr>
        <p:txBody>
          <a:bodyPr>
            <a:normAutofit/>
          </a:bodyPr>
          <a:lstStyle/>
          <a:p>
            <a:r>
              <a:rPr lang="en-US" dirty="0"/>
              <a:t>Division B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0EA8F2B-002A-E912-6A4C-537E0288F5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2345" y="618067"/>
            <a:ext cx="10654387" cy="554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21092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 Burgundy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DBBFBC"/>
      </a:accent1>
      <a:accent2>
        <a:srgbClr val="C08D8C"/>
      </a:accent2>
      <a:accent3>
        <a:srgbClr val="A66164"/>
      </a:accent3>
      <a:accent4>
        <a:srgbClr val="8D3B44"/>
      </a:accent4>
      <a:accent5>
        <a:srgbClr val="772432"/>
      </a:accent5>
      <a:accent6>
        <a:srgbClr val="5C1F28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B-PowerpointTemplate16X9" id="{D6E516C8-433E-B34F-8F17-EA4093544C89}" vid="{2FD3C68A-B85D-7445-B479-82285DB19822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 Burgundy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DBBFBC"/>
      </a:accent1>
      <a:accent2>
        <a:srgbClr val="C08D8C"/>
      </a:accent2>
      <a:accent3>
        <a:srgbClr val="A66164"/>
      </a:accent3>
      <a:accent4>
        <a:srgbClr val="8D3B44"/>
      </a:accent4>
      <a:accent5>
        <a:srgbClr val="772432"/>
      </a:accent5>
      <a:accent6>
        <a:srgbClr val="5C1F28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B-PowerpointTemplate16X9" id="{D6E516C8-433E-B34F-8F17-EA4093544C89}" vid="{CECAD150-C7FB-834D-BAC7-7886955E70F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414B-PowerpointTemplate16X9</Template>
  <TotalTime>177</TotalTime>
  <Words>465</Words>
  <Application>Microsoft Office PowerPoint</Application>
  <PresentationFormat>Widescreen</PresentationFormat>
  <Paragraphs>73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Myriad Pro</vt:lpstr>
      <vt:lpstr>Myriad Pro Semibold</vt:lpstr>
      <vt:lpstr>Toastmasters Theme Light Mode</vt:lpstr>
      <vt:lpstr>Toastmasters Theme Dark Mode</vt:lpstr>
      <vt:lpstr>District Alignment Committee  Working Maps and Information about alignment including upcoming Townhall Q&amp;A</vt:lpstr>
      <vt:lpstr>District 219 Realignment Committee Report </vt:lpstr>
      <vt:lpstr>Committee Membership          Additional Advisors</vt:lpstr>
      <vt:lpstr>Realignment Review</vt:lpstr>
      <vt:lpstr>Realignment Guidelines Followed</vt:lpstr>
      <vt:lpstr>Six Divisions</vt:lpstr>
      <vt:lpstr>Area Breakout 23 Areas Total</vt:lpstr>
      <vt:lpstr>Division A </vt:lpstr>
      <vt:lpstr>Division B</vt:lpstr>
      <vt:lpstr>Division C</vt:lpstr>
      <vt:lpstr>Division D</vt:lpstr>
      <vt:lpstr>Division E</vt:lpstr>
      <vt:lpstr>Division F</vt:lpstr>
      <vt:lpstr>District 219 Realignment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Rhonda Mauer</dc:creator>
  <cp:lastModifiedBy>Dave Wiley</cp:lastModifiedBy>
  <cp:revision>3</cp:revision>
  <dcterms:created xsi:type="dcterms:W3CDTF">2024-12-01T03:36:49Z</dcterms:created>
  <dcterms:modified xsi:type="dcterms:W3CDTF">2026-02-23T17:45:17Z</dcterms:modified>
</cp:coreProperties>
</file>